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7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71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-10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984B-8ACC-5D4C-883A-6A0B2EBD37E9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E1E35-5740-CB4F-B4C4-99EC8113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1A0D-ECE4-4441-A698-90C62563C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1A0D-ECE4-4441-A698-90C62563C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E1E35-5740-CB4F-B4C4-99EC81135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2506" y="1507253"/>
            <a:ext cx="8276784" cy="164835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506" y="3245404"/>
            <a:ext cx="8276784" cy="8915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8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9E4E31-9729-4F49-B473-6CA878EC8C87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67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FE268E-030E-564F-A469-1B086D4E66BA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71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BE32A0-7733-1D45-AAE4-F7C6F6EAD97B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36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40F8E2-A457-2444-8812-ED873089B5C4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27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BE8DC6-39C2-AF4D-A468-D1BA9751DF54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93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6F2936-80E5-984C-9175-E8A3E29DA4F1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95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CE3A90-F1D4-924F-AA50-9B202CC59949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85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0F1893-E0BA-6C49-9B66-6D9986C79892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82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06A0F5-D5EB-F54C-BA66-5A5381911382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7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B34F44-E61E-3542-9A33-B410C8470F64}" type="datetime1">
              <a:rPr lang="en-US">
                <a:solidFill>
                  <a:prstClr val="black"/>
                </a:solidFill>
                <a:latin typeface="Calibri"/>
              </a:rPr>
              <a:pPr/>
              <a:t>4/8/16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66323A-1E26-BB4C-8DB6-AFE17AEB39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99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2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6234A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bg1">
              <a:lumMod val="50000"/>
            </a:schemeClr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Predator-Prey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Connor Hann, </a:t>
            </a:r>
            <a:r>
              <a:rPr lang="en-US" dirty="0" err="1">
                <a:solidFill>
                  <a:schemeClr val="tx1"/>
                </a:solidFill>
              </a:rPr>
              <a:t>Xiaomeng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Peifan</a:t>
            </a:r>
            <a:r>
              <a:rPr lang="en-US" dirty="0">
                <a:solidFill>
                  <a:schemeClr val="tx1"/>
                </a:solidFill>
              </a:rPr>
              <a:t> Liu, and </a:t>
            </a:r>
            <a:r>
              <a:rPr lang="en-US" dirty="0" err="1">
                <a:solidFill>
                  <a:schemeClr val="tx1"/>
                </a:solidFill>
              </a:rPr>
              <a:t>Xinyu</a:t>
            </a:r>
            <a:r>
              <a:rPr lang="en-US" dirty="0">
                <a:solidFill>
                  <a:schemeClr val="tx1"/>
                </a:solidFill>
              </a:rPr>
              <a:t> Wu</a:t>
            </a:r>
            <a:r>
              <a:rPr lang="en-US" baseline="30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baseline="30000" dirty="0" smtClean="0">
                <a:solidFill>
                  <a:schemeClr val="tx1"/>
                </a:solidFill>
                <a:latin typeface="Arial"/>
                <a:cs typeface="Arial"/>
              </a:rPr>
              <a:t>1 </a:t>
            </a: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Physics 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Department, Duke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3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Extinction Happens.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142207"/>
            <a:ext cx="8138160" cy="500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kind of extinction can happen!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4" y="1862579"/>
            <a:ext cx="4154487" cy="3842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1" y="1904012"/>
            <a:ext cx="4419600" cy="38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Animation for extinction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BothExtin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32" y="1417638"/>
            <a:ext cx="4653068" cy="4119562"/>
          </a:xfrm>
          <a:prstGeom prst="rect">
            <a:avLst/>
          </a:prstGeom>
        </p:spPr>
      </p:pic>
      <p:pic>
        <p:nvPicPr>
          <p:cNvPr id="6" name="SahrkExtinc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8320" y="1417638"/>
            <a:ext cx="4734560" cy="41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Conclusion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90320"/>
            <a:ext cx="8321040" cy="4835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game shows same characteristic with the predator-prey model.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same parameter, different result can be obtained(stochastic).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parameters can change the result significantly.</a:t>
            </a:r>
          </a:p>
          <a:p>
            <a:pPr marL="0" indent="0">
              <a:buNone/>
            </a:pP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initial condition to some extent do not change the level of the overall result.</a:t>
            </a:r>
          </a:p>
          <a:p>
            <a:pPr marL="0" indent="0">
              <a:buNone/>
            </a:pPr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Extinction can happen so the parameters need to be tuned carefully.</a:t>
            </a: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78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984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Phase Space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has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1233"/>
            <a:ext cx="4797311" cy="3597983"/>
          </a:xfrm>
          <a:prstGeom prst="rect">
            <a:avLst/>
          </a:prstGeom>
        </p:spPr>
      </p:pic>
      <p:pic>
        <p:nvPicPr>
          <p:cNvPr id="8" name="Picture 7" descr="PreyPredato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95" y="1130056"/>
            <a:ext cx="4753640" cy="4753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97311" y="1033159"/>
            <a:ext cx="312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Modified Differential Equations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66252" y="1033159"/>
            <a:ext cx="118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62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581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3517900"/>
            <a:ext cx="26574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1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1" y="130015"/>
            <a:ext cx="8229600" cy="82264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Predator-Prey Models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86799" y="6492875"/>
            <a:ext cx="1231157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rgbClr val="FFFFFF"/>
                </a:solidFill>
              </a:r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LV_predi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62" y="3803409"/>
            <a:ext cx="4866220" cy="2614158"/>
          </a:xfrm>
          <a:prstGeom prst="rect">
            <a:avLst/>
          </a:prstGeom>
        </p:spPr>
      </p:pic>
      <p:pic>
        <p:nvPicPr>
          <p:cNvPr id="9" name="Picture 8" descr="LV_dat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4042"/>
          <a:stretch/>
        </p:blipFill>
        <p:spPr>
          <a:xfrm>
            <a:off x="4065061" y="1147461"/>
            <a:ext cx="5078939" cy="25424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6161" y="1147461"/>
            <a:ext cx="3898900" cy="2417465"/>
            <a:chOff x="166162" y="1436741"/>
            <a:chExt cx="3898900" cy="2417465"/>
          </a:xfrm>
        </p:grpSpPr>
        <p:sp>
          <p:nvSpPr>
            <p:cNvPr id="3" name="TextBox 2"/>
            <p:cNvSpPr txBox="1"/>
            <p:nvPr/>
          </p:nvSpPr>
          <p:spPr>
            <a:xfrm>
              <a:off x="627323" y="1436741"/>
              <a:ext cx="2899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Lotkka-Voltera</a:t>
              </a:r>
              <a:r>
                <a:rPr lang="en-US" sz="2400" dirty="0" smtClean="0"/>
                <a:t> Model</a:t>
              </a:r>
              <a:endParaRPr lang="en-US" sz="2400" dirty="0"/>
            </a:p>
          </p:txBody>
        </p:sp>
        <p:pic>
          <p:nvPicPr>
            <p:cNvPr id="10" name="Picture 9" descr="Screen Shot 2016-04-07 at 10.36.3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62" y="1898406"/>
              <a:ext cx="3898900" cy="19558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6163" y="4746952"/>
            <a:ext cx="389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Simple models can have strong predictive power!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11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86800" y="6492875"/>
            <a:ext cx="2133600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chemeClr val="bg1"/>
                </a:solidFill>
                <a:latin typeface="Calibri"/>
              </a:rPr>
              <a:pPr/>
              <a:t>3</a:t>
            </a:fld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6161" y="130015"/>
            <a:ext cx="8229600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6234A"/>
                </a:solidFill>
                <a:latin typeface="Helvetica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Our Model: Fish and Sharks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91" y="785169"/>
            <a:ext cx="68018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Program parameters: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Initial number of fish	 	</a:t>
            </a:r>
            <a:r>
              <a:rPr lang="en-US" sz="2400" dirty="0" smtClean="0">
                <a:latin typeface="Courier"/>
                <a:cs typeface="Courier"/>
              </a:rPr>
              <a:t>n0_fish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Initial number of sharks	</a:t>
            </a:r>
            <a:r>
              <a:rPr lang="en-US" sz="2400" dirty="0" smtClean="0">
                <a:latin typeface="Courier"/>
                <a:cs typeface="Courier"/>
              </a:rPr>
              <a:t>n0_sharks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fish to breed	 	</a:t>
            </a:r>
            <a:r>
              <a:rPr lang="en-US" sz="2400" dirty="0" err="1" smtClean="0">
                <a:latin typeface="Courier"/>
                <a:cs typeface="Courier"/>
              </a:rPr>
              <a:t>breed_age_fish</a:t>
            </a:r>
            <a:endParaRPr lang="en-US" sz="2400" dirty="0" smtClean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sharks to breed	</a:t>
            </a:r>
            <a:r>
              <a:rPr lang="en-US" sz="2400" dirty="0" err="1" smtClean="0">
                <a:latin typeface="Courier"/>
                <a:cs typeface="Courier"/>
              </a:rPr>
              <a:t>breed_age_sharks</a:t>
            </a:r>
            <a:endParaRPr lang="en-US" sz="2400" dirty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 for sharks to starve	</a:t>
            </a:r>
            <a:r>
              <a:rPr lang="en-US" sz="2400" dirty="0" err="1" smtClean="0">
                <a:latin typeface="Courier"/>
                <a:cs typeface="Courier"/>
              </a:rPr>
              <a:t>starve_time</a:t>
            </a:r>
            <a:endParaRPr lang="en-US" sz="2400" dirty="0" smtClean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3765" y="3841724"/>
            <a:ext cx="471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Two-dimensional periodic N x N grid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1" y="4303389"/>
            <a:ext cx="2744694" cy="2301856"/>
          </a:xfrm>
          <a:prstGeom prst="rect">
            <a:avLst/>
          </a:prstGeom>
        </p:spPr>
      </p:pic>
      <p:pic>
        <p:nvPicPr>
          <p:cNvPr id="10" name="Picture 9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98" y="3476599"/>
            <a:ext cx="4021702" cy="3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8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0" y="1193640"/>
            <a:ext cx="3580339" cy="822642"/>
          </a:xfrm>
        </p:spPr>
        <p:txBody>
          <a:bodyPr>
            <a:normAutofit/>
          </a:bodyPr>
          <a:lstStyle/>
          <a:p>
            <a:pPr algn="l"/>
            <a:r>
              <a:rPr lang="en-US" sz="3000" u="sng" dirty="0" smtClean="0">
                <a:solidFill>
                  <a:schemeClr val="tx1"/>
                </a:solidFill>
              </a:rPr>
              <a:t>Fish Movement</a:t>
            </a:r>
            <a:endParaRPr lang="en-US" sz="3000" u="sng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86799" y="6492875"/>
            <a:ext cx="1231157" cy="365125"/>
          </a:xfrm>
        </p:spPr>
        <p:txBody>
          <a:bodyPr/>
          <a:lstStyle/>
          <a:p>
            <a:fld id="{7366323A-1E26-BB4C-8DB6-AFE17AEB39A4}" type="slidenum">
              <a:rPr lang="en-US" smtClean="0">
                <a:solidFill>
                  <a:srgbClr val="FFFFFF"/>
                </a:solidFill>
              </a:r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160" y="1775328"/>
            <a:ext cx="358033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Move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Breed?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114800" y="1193640"/>
            <a:ext cx="4405839" cy="2236648"/>
            <a:chOff x="166161" y="2012094"/>
            <a:chExt cx="4405839" cy="2236648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166161" y="2012094"/>
              <a:ext cx="3948639" cy="8226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rgbClr val="16234A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u="sng" dirty="0" smtClean="0">
                  <a:solidFill>
                    <a:schemeClr val="tx1"/>
                  </a:solidFill>
                </a:rPr>
                <a:t>Shark Movement</a:t>
              </a:r>
              <a:endParaRPr lang="en-US" sz="3000" u="sng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8561" y="2679082"/>
              <a:ext cx="425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US" sz="2400" dirty="0" smtClean="0"/>
                <a:t>Move (fish v. no fish)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400" dirty="0" smtClean="0"/>
                <a:t>Age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400" dirty="0" smtClean="0"/>
                <a:t>Breed?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400" dirty="0" smtClean="0"/>
                <a:t>Starve?</a:t>
              </a: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166161" y="3762114"/>
            <a:ext cx="8229600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6234A"/>
                </a:solidFill>
                <a:latin typeface="Helvetica"/>
                <a:ea typeface="+mj-ea"/>
                <a:cs typeface="+mj-cs"/>
              </a:defRPr>
            </a:lvl1pPr>
          </a:lstStyle>
          <a:p>
            <a:pPr algn="l"/>
            <a:r>
              <a:rPr lang="en-US" sz="3000" u="sng" dirty="0" smtClean="0">
                <a:solidFill>
                  <a:schemeClr val="tx1"/>
                </a:solidFill>
              </a:rPr>
              <a:t>Program Structure</a:t>
            </a:r>
            <a:endParaRPr lang="en-US" sz="3000" u="sng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160" y="4584756"/>
            <a:ext cx="8739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Five N x N arrays: </a:t>
            </a:r>
          </a:p>
          <a:p>
            <a:r>
              <a:rPr lang="en-US" sz="2400" dirty="0" smtClean="0">
                <a:latin typeface="Courier"/>
                <a:cs typeface="Courier"/>
              </a:rPr>
              <a:t>Fish, Sharks, </a:t>
            </a:r>
            <a:r>
              <a:rPr lang="en-US" sz="2400" dirty="0" err="1" smtClean="0">
                <a:latin typeface="Courier"/>
                <a:cs typeface="Courier"/>
              </a:rPr>
              <a:t>Fishmove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err="1" smtClean="0">
                <a:latin typeface="Courier"/>
                <a:cs typeface="Courier"/>
              </a:rPr>
              <a:t>Sharkmove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err="1" smtClean="0">
                <a:latin typeface="Courier"/>
                <a:cs typeface="Courier"/>
              </a:rPr>
              <a:t>Sharkstarve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66160" y="216057"/>
            <a:ext cx="3580339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6234A"/>
                </a:solidFill>
                <a:latin typeface="Helvetica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Implementation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03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72"/>
            <a:ext cx="8229600" cy="841566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Animation</a:t>
            </a:r>
            <a:endParaRPr lang="en-US" sz="3600" dirty="0"/>
          </a:p>
        </p:txBody>
      </p:sp>
      <p:pic>
        <p:nvPicPr>
          <p:cNvPr id="5" name="pop(size100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13" y="1189038"/>
            <a:ext cx="6583362" cy="4937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57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Periodic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 descr="pop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23" y="109855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9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Stochastic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1261872"/>
            <a:ext cx="8311896" cy="4864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 Result is different for each run.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36" y="1781789"/>
            <a:ext cx="8104328" cy="45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5128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Parameter Sensitive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" y="920446"/>
            <a:ext cx="8229600" cy="4829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Breeding age significantly influence oscillation period and amplitude.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666240"/>
            <a:ext cx="8318576" cy="46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Initial condition insensitive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Goes to certain level after sufficient long time.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323A-1E26-BB4C-8DB6-AFE17AEB39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2194560"/>
            <a:ext cx="8321040" cy="39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x3_duke_ppt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232</Words>
  <Application>Microsoft Macintosh PowerPoint</Application>
  <PresentationFormat>On-screen Show (4:3)</PresentationFormat>
  <Paragraphs>69</Paragraphs>
  <Slides>14</Slides>
  <Notes>3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4x3_duke_ppt_3</vt:lpstr>
      <vt:lpstr>Predator-Prey Model</vt:lpstr>
      <vt:lpstr>Predator-Prey Models</vt:lpstr>
      <vt:lpstr>PowerPoint Presentation</vt:lpstr>
      <vt:lpstr>Fish Movement</vt:lpstr>
      <vt:lpstr>Animation</vt:lpstr>
      <vt:lpstr>Periodic</vt:lpstr>
      <vt:lpstr>Stochastic</vt:lpstr>
      <vt:lpstr>Parameter Sensitive</vt:lpstr>
      <vt:lpstr>Initial condition insensitive</vt:lpstr>
      <vt:lpstr>Extinction Happens.</vt:lpstr>
      <vt:lpstr>Animation for extinction</vt:lpstr>
      <vt:lpstr>Conclusion</vt:lpstr>
      <vt:lpstr>Phase Space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Predator-Prey Model</dc:title>
  <dc:creator>Connor Hann</dc:creator>
  <cp:lastModifiedBy>Connor Hann</cp:lastModifiedBy>
  <cp:revision>15</cp:revision>
  <dcterms:created xsi:type="dcterms:W3CDTF">2016-04-08T02:31:08Z</dcterms:created>
  <dcterms:modified xsi:type="dcterms:W3CDTF">2016-04-08T14:48:04Z</dcterms:modified>
</cp:coreProperties>
</file>